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sldIdLst>
    <p:sldId id="303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FFCCCC"/>
    <a:srgbClr val="FFFF99"/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7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251F-B4FD-4720-8E82-4EBC6692F0D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64559-2DE7-4A98-B9D4-846EFCC4B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60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664559-2DE7-4A98-B9D4-846EFCC4B68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92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9087-BF7B-4013-9BDB-1E066FFAA0F7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1429-CE33-4198-8570-4DBAD275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09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9087-BF7B-4013-9BDB-1E066FFAA0F7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1429-CE33-4198-8570-4DBAD275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168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9087-BF7B-4013-9BDB-1E066FFAA0F7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1429-CE33-4198-8570-4DBAD275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34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9087-BF7B-4013-9BDB-1E066FFAA0F7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1429-CE33-4198-8570-4DBAD275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17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9087-BF7B-4013-9BDB-1E066FFAA0F7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1429-CE33-4198-8570-4DBAD275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03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9087-BF7B-4013-9BDB-1E066FFAA0F7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1429-CE33-4198-8570-4DBAD275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53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9087-BF7B-4013-9BDB-1E066FFAA0F7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1429-CE33-4198-8570-4DBAD275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1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9087-BF7B-4013-9BDB-1E066FFAA0F7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1429-CE33-4198-8570-4DBAD275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4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9087-BF7B-4013-9BDB-1E066FFAA0F7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1429-CE33-4198-8570-4DBAD275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46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9087-BF7B-4013-9BDB-1E066FFAA0F7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1429-CE33-4198-8570-4DBAD275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81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9087-BF7B-4013-9BDB-1E066FFAA0F7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1429-CE33-4198-8570-4DBAD275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95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0349087-BF7B-4013-9BDB-1E066FFAA0F7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61429-CE33-4198-8570-4DBAD275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48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947838" y="4414839"/>
            <a:ext cx="10800826" cy="13144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lvl="0"/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〇</a:t>
            </a:r>
            <a:r>
              <a:rPr lang="ja-JP" altLang="en-US" sz="1600" b="1" dirty="0">
                <a:solidFill>
                  <a:srgbClr val="FF0000"/>
                </a:solidFill>
                <a:latin typeface="+mn-ea"/>
              </a:rPr>
              <a:t>感染者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は発熱等</a:t>
            </a:r>
            <a:r>
              <a:rPr lang="ja-JP" altLang="en-US" sz="16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症状がでる２日前から、人にうつす力がある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ため、症状がいつ発生したかが重要。</a:t>
            </a:r>
            <a:endParaRPr lang="en-US" altLang="ja-JP" sz="1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0"/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〇</a:t>
            </a:r>
            <a:r>
              <a:rPr lang="ja-JP" altLang="en-US" sz="1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濃厚接触者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の特定については、</a:t>
            </a:r>
            <a:r>
              <a:rPr lang="ja-JP" altLang="en-US" sz="1600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現状保健所で対応できていない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ため、感染者の接触状況（通勤時の同乗、昼食や飲食、</a:t>
            </a:r>
            <a:endParaRPr lang="en-US" altLang="ja-JP" sz="1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0"/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 喫煙の有無等）の報告を受け</a:t>
            </a:r>
            <a:r>
              <a:rPr lang="ja-JP" altLang="en-US" sz="1600" u="sng" dirty="0">
                <a:solidFill>
                  <a:srgbClr val="0000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当社（支店）が指定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する。</a:t>
            </a:r>
            <a:endParaRPr lang="en-US" altLang="ja-JP" sz="1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0"/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〇</a:t>
            </a:r>
            <a:r>
              <a:rPr lang="ja-JP" altLang="en-US" sz="16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接触者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とは、マスクありでも打合せ等に参加した者で</a:t>
            </a:r>
            <a:r>
              <a:rPr lang="ja-JP" altLang="en-US" sz="1600" u="sng" dirty="0">
                <a:solidFill>
                  <a:srgbClr val="0000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当社（支店）が指定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する。</a:t>
            </a:r>
            <a:endParaRPr lang="en-US" altLang="ja-JP" sz="1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0"/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〇</a:t>
            </a:r>
            <a:r>
              <a:rPr lang="ja-JP" altLang="en-US" sz="1600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同居家族が感染者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である場合には、本人と</a:t>
            </a:r>
            <a:r>
              <a:rPr lang="ja-JP" altLang="en-US" sz="1600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同居家族（感染者）の</a:t>
            </a:r>
            <a:r>
              <a:rPr lang="en-US" altLang="ja-JP" sz="1600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PCR</a:t>
            </a:r>
            <a:r>
              <a:rPr lang="ja-JP" altLang="en-US" sz="1600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検査を依頼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する。</a:t>
            </a:r>
            <a:endParaRPr lang="en-US" altLang="ja-JP" sz="1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7E3CCCF-B2D1-42D8-9E93-5DEACB1C1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7098" y="197475"/>
            <a:ext cx="6177804" cy="750165"/>
          </a:xfr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tIns="46800" anchor="ctr" anchorCtr="0">
            <a:noAutofit/>
          </a:bodyPr>
          <a:lstStyle/>
          <a:p>
            <a:r>
              <a:rPr lang="en-US" altLang="ja-JP" sz="1600" b="1" dirty="0">
                <a:latin typeface="+mn-ea"/>
                <a:ea typeface="+mn-ea"/>
              </a:rPr>
              <a:t>『</a:t>
            </a:r>
            <a:r>
              <a:rPr lang="ja-JP" altLang="en-US" sz="1600" b="1" dirty="0">
                <a:latin typeface="+mn-ea"/>
                <a:ea typeface="+mn-ea"/>
              </a:rPr>
              <a:t>コロナ関連（周知事項）</a:t>
            </a:r>
            <a:r>
              <a:rPr lang="en-US" altLang="ja-JP" sz="1600" b="1" dirty="0">
                <a:latin typeface="+mn-ea"/>
                <a:ea typeface="+mn-ea"/>
              </a:rPr>
              <a:t>』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職長・作業員の当社現場入場の条件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D94A32FA-B9B9-4C89-A890-DEAFED6A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725177"/>
              </p:ext>
            </p:extLst>
          </p:nvPr>
        </p:nvGraphicFramePr>
        <p:xfrm>
          <a:off x="947838" y="1327609"/>
          <a:ext cx="10800825" cy="2888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7550">
                  <a:extLst>
                    <a:ext uri="{9D8B030D-6E8A-4147-A177-3AD203B41FA5}">
                      <a16:colId xmlns:a16="http://schemas.microsoft.com/office/drawing/2014/main" val="2691227450"/>
                    </a:ext>
                  </a:extLst>
                </a:gridCol>
                <a:gridCol w="3906887">
                  <a:extLst>
                    <a:ext uri="{9D8B030D-6E8A-4147-A177-3AD203B41FA5}">
                      <a16:colId xmlns:a16="http://schemas.microsoft.com/office/drawing/2014/main" val="1907583135"/>
                    </a:ext>
                  </a:extLst>
                </a:gridCol>
                <a:gridCol w="4976388">
                  <a:extLst>
                    <a:ext uri="{9D8B030D-6E8A-4147-A177-3AD203B41FA5}">
                      <a16:colId xmlns:a16="http://schemas.microsoft.com/office/drawing/2014/main" val="500666069"/>
                    </a:ext>
                  </a:extLst>
                </a:gridCol>
              </a:tblGrid>
              <a:tr h="50339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保健所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FF0000"/>
                          </a:solidFill>
                        </a:rPr>
                        <a:t>行動制限要請期間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FF"/>
                          </a:solidFill>
                        </a:rPr>
                        <a:t>大鉄工業建築支店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5931488"/>
                  </a:ext>
                </a:extLst>
              </a:tr>
              <a:tr h="6529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感染者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</a:rPr>
                        <a:t>発症してから最短で１０日間</a:t>
                      </a:r>
                      <a:endParaRPr kumimoji="1" lang="en-US" altLang="ja-JP" sz="16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</a:rPr>
                        <a:t>（症状なしが３日間）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/>
                        <a:t>保健所行動制限期日後に</a:t>
                      </a:r>
                      <a:r>
                        <a:rPr kumimoji="1" lang="en-US" altLang="ja-JP" sz="1600" b="1" dirty="0">
                          <a:solidFill>
                            <a:srgbClr val="0000FF"/>
                          </a:solidFill>
                        </a:rPr>
                        <a:t>PCR</a:t>
                      </a:r>
                      <a:r>
                        <a:rPr kumimoji="1" lang="ja-JP" altLang="en-US" sz="1600" b="1" dirty="0">
                          <a:solidFill>
                            <a:srgbClr val="0000FF"/>
                          </a:solidFill>
                        </a:rPr>
                        <a:t>検査し、</a:t>
                      </a:r>
                      <a:r>
                        <a:rPr kumimoji="1" lang="en-US" altLang="ja-JP" sz="1600" b="1" dirty="0">
                          <a:solidFill>
                            <a:srgbClr val="0000FF"/>
                          </a:solidFill>
                        </a:rPr>
                        <a:t>『</a:t>
                      </a:r>
                      <a:r>
                        <a:rPr kumimoji="1" lang="ja-JP" altLang="en-US" sz="1600" b="1" dirty="0">
                          <a:solidFill>
                            <a:srgbClr val="0000FF"/>
                          </a:solidFill>
                        </a:rPr>
                        <a:t>陰性</a:t>
                      </a:r>
                      <a:r>
                        <a:rPr kumimoji="1" lang="en-US" altLang="ja-JP" sz="1600" b="1" dirty="0">
                          <a:solidFill>
                            <a:srgbClr val="0000FF"/>
                          </a:solidFill>
                        </a:rPr>
                        <a:t>』</a:t>
                      </a:r>
                      <a:r>
                        <a:rPr kumimoji="1" lang="ja-JP" altLang="en-US" sz="1600" b="1" dirty="0">
                          <a:solidFill>
                            <a:srgbClr val="0000FF"/>
                          </a:solidFill>
                        </a:rPr>
                        <a:t>確認</a:t>
                      </a:r>
                      <a:endParaRPr kumimoji="1" lang="en-US" altLang="ja-JP" sz="1600" b="1" dirty="0">
                        <a:solidFill>
                          <a:srgbClr val="0000FF"/>
                        </a:solidFill>
                      </a:endParaRPr>
                    </a:p>
                    <a:p>
                      <a:pPr algn="l"/>
                      <a:endParaRPr kumimoji="1" lang="ja-JP" altLang="en-US" sz="12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9910684"/>
                  </a:ext>
                </a:extLst>
              </a:tr>
              <a:tr h="7618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濃厚接触者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感染者との</a:t>
                      </a:r>
                      <a:endParaRPr kumimoji="1" lang="en-US" altLang="ja-JP" sz="16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最終接触日より２週間</a:t>
                      </a:r>
                      <a:endParaRPr kumimoji="1" lang="en-US" altLang="ja-JP" sz="16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/>
                        <a:t>保健所行動制限期日後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に</a:t>
                      </a:r>
                      <a:r>
                        <a:rPr kumimoji="1" lang="en-US" altLang="ja-JP" sz="1600" b="1" dirty="0">
                          <a:solidFill>
                            <a:srgbClr val="0000FF"/>
                          </a:solidFill>
                        </a:rPr>
                        <a:t>PCR</a:t>
                      </a:r>
                      <a:r>
                        <a:rPr kumimoji="1" lang="ja-JP" altLang="en-US" sz="1600" b="1" dirty="0">
                          <a:solidFill>
                            <a:srgbClr val="0000FF"/>
                          </a:solidFill>
                        </a:rPr>
                        <a:t>検査し、</a:t>
                      </a:r>
                      <a:r>
                        <a:rPr kumimoji="1" lang="en-US" altLang="ja-JP" sz="1600" b="1" dirty="0">
                          <a:solidFill>
                            <a:srgbClr val="0000FF"/>
                          </a:solidFill>
                        </a:rPr>
                        <a:t>『</a:t>
                      </a:r>
                      <a:r>
                        <a:rPr kumimoji="1" lang="ja-JP" altLang="en-US" sz="1600" b="1" dirty="0">
                          <a:solidFill>
                            <a:srgbClr val="0000FF"/>
                          </a:solidFill>
                        </a:rPr>
                        <a:t>陰性</a:t>
                      </a:r>
                      <a:r>
                        <a:rPr kumimoji="1" lang="en-US" altLang="ja-JP" sz="1600" b="1" dirty="0">
                          <a:solidFill>
                            <a:srgbClr val="0000FF"/>
                          </a:solidFill>
                        </a:rPr>
                        <a:t>』</a:t>
                      </a:r>
                      <a:r>
                        <a:rPr kumimoji="1" lang="ja-JP" altLang="en-US" sz="1600" b="1" dirty="0">
                          <a:solidFill>
                            <a:srgbClr val="0000FF"/>
                          </a:solidFill>
                        </a:rPr>
                        <a:t>確認</a:t>
                      </a:r>
                    </a:p>
                    <a:p>
                      <a:pPr algn="l"/>
                      <a:endParaRPr kumimoji="1" lang="en-US" altLang="ja-JP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8738678"/>
                  </a:ext>
                </a:extLst>
              </a:tr>
              <a:tr h="8944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接触者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感染者との</a:t>
                      </a:r>
                      <a:r>
                        <a:rPr kumimoji="1" lang="ja-JP" altLang="en-US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最終接触日より３日間あけて</a:t>
                      </a: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から</a:t>
                      </a:r>
                      <a:r>
                        <a:rPr kumimoji="1" lang="en-US" altLang="ja-JP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PCR</a:t>
                      </a: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検査し、</a:t>
                      </a:r>
                      <a:endParaRPr kumimoji="1" lang="en-US" altLang="ja-JP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『</a:t>
                      </a: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陰性</a:t>
                      </a:r>
                      <a:r>
                        <a:rPr kumimoji="1" lang="en-US" altLang="ja-JP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』</a:t>
                      </a: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確認</a:t>
                      </a:r>
                      <a:endParaRPr kumimoji="1" lang="en-US" altLang="ja-JP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753316"/>
                  </a:ext>
                </a:extLst>
              </a:tr>
            </a:tbl>
          </a:graphicData>
        </a:graphic>
      </p:graphicFrame>
      <p:sp>
        <p:nvSpPr>
          <p:cNvPr id="7" name="思考の吹き出し: 雲形 6">
            <a:extLst>
              <a:ext uri="{FF2B5EF4-FFF2-40B4-BE49-F238E27FC236}">
                <a16:creationId xmlns:a16="http://schemas.microsoft.com/office/drawing/2014/main" id="{2FAC5878-DA7F-4F66-B10A-50EA3F75A05E}"/>
              </a:ext>
            </a:extLst>
          </p:cNvPr>
          <p:cNvSpPr/>
          <p:nvPr/>
        </p:nvSpPr>
        <p:spPr>
          <a:xfrm>
            <a:off x="6457950" y="5729288"/>
            <a:ext cx="5490952" cy="1055733"/>
          </a:xfrm>
          <a:prstGeom prst="cloudCallout">
            <a:avLst>
              <a:gd name="adj1" fmla="val 46835"/>
              <a:gd name="adj2" fmla="val 34994"/>
            </a:avLst>
          </a:prstGeom>
          <a:solidFill>
            <a:srgbClr val="FFFF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接触者、入場制限の解除等は支店で判断し、感染拡大防止に協力してもらっています。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370246425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4411</TotalTime>
  <Words>244</Words>
  <Application>Microsoft Office PowerPoint</Application>
  <PresentationFormat>ワイド画面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Ｐ明朝</vt:lpstr>
      <vt:lpstr>游ゴシック</vt:lpstr>
      <vt:lpstr>Calibri</vt:lpstr>
      <vt:lpstr>Calibri Light</vt:lpstr>
      <vt:lpstr>Wingdings 2</vt:lpstr>
      <vt:lpstr>HDOfficeLightV0</vt:lpstr>
      <vt:lpstr>『コロナ関連（周知事項）』 職長・作業員の当社現場入場の条件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8月課所長会議資料(総務)</dc:title>
  <dc:creator>大田　久雄</dc:creator>
  <cp:lastModifiedBy>玉田 昭晴</cp:lastModifiedBy>
  <cp:revision>291</cp:revision>
  <cp:lastPrinted>2021-09-09T00:37:00Z</cp:lastPrinted>
  <dcterms:created xsi:type="dcterms:W3CDTF">2020-08-03T04:55:04Z</dcterms:created>
  <dcterms:modified xsi:type="dcterms:W3CDTF">2021-09-09T02:23:55Z</dcterms:modified>
</cp:coreProperties>
</file>